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000" r:id="rId3"/>
    <p:sldId id="2004" r:id="rId4"/>
    <p:sldId id="2012" r:id="rId5"/>
    <p:sldId id="2017" r:id="rId6"/>
    <p:sldId id="2007" r:id="rId7"/>
    <p:sldId id="2008" r:id="rId8"/>
    <p:sldId id="2015" r:id="rId9"/>
    <p:sldId id="2016" r:id="rId10"/>
  </p:sldIdLst>
  <p:sldSz cx="12239625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9BB"/>
    <a:srgbClr val="1483C5"/>
    <a:srgbClr val="EBEBEB"/>
    <a:srgbClr val="F5F6F8"/>
    <a:srgbClr val="F3F4F8"/>
    <a:srgbClr val="0082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12"/>
    <p:restoredTop sz="94674"/>
  </p:normalViewPr>
  <p:slideViewPr>
    <p:cSldViewPr snapToGrid="0" snapToObjects="1">
      <p:cViewPr varScale="1">
        <p:scale>
          <a:sx n="82" d="100"/>
          <a:sy n="82" d="100"/>
        </p:scale>
        <p:origin x="9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30"/>
      <c:rAngAx val="0"/>
      <c:perspective val="2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897854940743352E-3"/>
          <c:y val="0.12862647207461061"/>
          <c:w val="0.5556862039049556"/>
          <c:h val="0.832212438169037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</c:v>
                </c:pt>
              </c:strCache>
            </c:strRef>
          </c:tx>
          <c:dPt>
            <c:idx val="0"/>
            <c:bubble3D val="0"/>
            <c:spPr>
              <a:solidFill>
                <a:srgbClr val="1483C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B9E-4EEA-AB07-D7F318AA5A69}"/>
              </c:ext>
            </c:extLst>
          </c:dPt>
          <c:dPt>
            <c:idx val="1"/>
            <c:bubble3D val="0"/>
            <c:spPr>
              <a:solidFill>
                <a:srgbClr val="ADD9BB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B9E-4EEA-AB07-D7F318AA5A69}"/>
              </c:ext>
            </c:extLst>
          </c:dPt>
          <c:dLbls>
            <c:dLbl>
              <c:idx val="0"/>
              <c:layout>
                <c:manualLayout>
                  <c:x val="1.681077547629007E-2"/>
                  <c:y val="1.0495260264322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99,1%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66504526018961"/>
                      <c:h val="6.16533178149741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B9E-4EEA-AB07-D7F318AA5A6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0,9%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B9E-4EEA-AB07-D7F318AA5A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Граждане, удовлетворенные качеством услуг</c:v>
                </c:pt>
                <c:pt idx="1">
                  <c:v>Граждане, неудовлетворенные качеством услуг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0.99</c:v>
                </c:pt>
                <c:pt idx="1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E-4EEA-AB07-D7F318AA5A6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7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9363549159214328"/>
          <c:w val="0.69188523292076798"/>
          <c:h val="0.105889382149014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27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0329331335207027"/>
          <c:y val="6.3428605504519772E-2"/>
          <c:w val="0.69566432009823098"/>
          <c:h val="0.69879242483673965"/>
        </c:manualLayout>
      </c:layout>
      <c:pie3D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lt1"/>
              </a:solidFill>
            </a:ln>
            <a:effectLst/>
            <a:sp3d contourW="25400">
              <a:contourClr>
                <a:schemeClr val="lt1"/>
              </a:contourClr>
            </a:sp3d>
          </c:spPr>
          <c:dPt>
            <c:idx val="0"/>
            <c:bubble3D val="0"/>
            <c:explosion val="1"/>
            <c:spPr>
              <a:solidFill>
                <a:srgbClr val="1483C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E6A-494B-87E6-2180D0574B86}"/>
              </c:ext>
            </c:extLst>
          </c:dPt>
          <c:dPt>
            <c:idx val="1"/>
            <c:bubble3D val="0"/>
            <c:spPr>
              <a:solidFill>
                <a:srgbClr val="ADD9BB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E6A-494B-87E6-2180D0574B86}"/>
              </c:ext>
            </c:extLst>
          </c:dPt>
          <c:dLbls>
            <c:dLbl>
              <c:idx val="0"/>
              <c:layout>
                <c:manualLayout>
                  <c:x val="-2.0046779416746992E-2"/>
                  <c:y val="2.47547399856496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baseline="0" dirty="0" smtClean="0">
                        <a:solidFill>
                          <a:schemeClr val="tx1"/>
                        </a:solidFill>
                      </a:rPr>
                      <a:t>2087</a:t>
                    </a:r>
                    <a:endParaRPr lang="en-US" sz="2400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40479257760698"/>
                      <c:h val="7.5855610053196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E6A-494B-87E6-2180D0574B86}"/>
                </c:ext>
              </c:extLst>
            </c:dLbl>
            <c:dLbl>
              <c:idx val="1"/>
              <c:layout>
                <c:manualLayout>
                  <c:x val="-9.7447370360816826E-3"/>
                  <c:y val="-7.53912994360756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67057257121693"/>
                      <c:h val="0.104356542543359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E6A-494B-87E6-2180D0574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Всего 2087 гражданам</c:v>
                </c:pt>
                <c:pt idx="1">
                  <c:v>В том числе оказана в судах 118 гражданам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2087</c:v>
                </c:pt>
                <c:pt idx="1">
                  <c:v>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6A-494B-87E6-2180D0574B8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44217207889241578"/>
          <c:w val="0.30068230464794188"/>
          <c:h val="0.254092155404411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solidFill>
          <a:srgbClr val="1483C5"/>
        </a:solidFill>
        <a:ln w="635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5635300629803558E-2"/>
          <c:y val="0.14802764403764132"/>
          <c:w val="0.96436469937019642"/>
          <c:h val="0.7256299708523744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федельный бюджет</c:v>
                </c:pt>
              </c:strCache>
            </c:strRef>
          </c:tx>
          <c:spPr>
            <a:solidFill>
              <a:srgbClr val="ADD9BB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937550219755271E-2"/>
                  <c:y val="-6.337381475897219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75,1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38-4EB0-AE96-216943902BFF}"/>
                </c:ext>
              </c:extLst>
            </c:dLbl>
            <c:dLbl>
              <c:idx val="1"/>
              <c:layout>
                <c:manualLayout>
                  <c:x val="1.9596609417208508E-2"/>
                  <c:y val="-1.22318455916818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3939" b="0" i="0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350" dirty="0" smtClean="0"/>
                      <a:t>74,5</a:t>
                    </a:r>
                    <a:endParaRPr lang="en-US" sz="2350" dirty="0"/>
                  </a:p>
                </c:rich>
              </c:tx>
              <c:spPr>
                <a:noFill/>
                <a:ln w="42642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38-4EB0-AE96-216943902BFF}"/>
                </c:ext>
              </c:extLst>
            </c:dLbl>
            <c:spPr>
              <a:noFill/>
              <a:ln w="4264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346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75.099999999999994</c:v>
                </c:pt>
                <c:pt idx="1">
                  <c:v>74.5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38-4EB0-AE96-216943902B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spPr>
            <a:solidFill>
              <a:srgbClr val="1483C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75542755983638E-2"/>
                  <c:y val="-9.25172775235258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386,6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38-4EB0-AE96-216943902BFF}"/>
                </c:ext>
              </c:extLst>
            </c:dLbl>
            <c:dLbl>
              <c:idx val="1"/>
              <c:layout>
                <c:manualLayout>
                  <c:x val="2.9995000344364035E-2"/>
                  <c:y val="-7.13704712324342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385,5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38-4EB0-AE96-216943902BFF}"/>
                </c:ext>
              </c:extLst>
            </c:dLbl>
            <c:spPr>
              <a:noFill/>
              <a:ln w="42642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346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386.6</c:v>
                </c:pt>
                <c:pt idx="1">
                  <c:v>385.5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338-4EB0-AE96-216943902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gapDepth val="174"/>
        <c:shape val="cylinder"/>
        <c:axId val="153652112"/>
        <c:axId val="1"/>
        <c:axId val="0"/>
      </c:bar3DChart>
      <c:catAx>
        <c:axId val="153652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50"/>
        </c:scaling>
        <c:delete val="1"/>
        <c:axPos val="l"/>
        <c:majorGridlines>
          <c:spPr>
            <a:ln w="1594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53652112"/>
        <c:crosses val="autoZero"/>
        <c:crossBetween val="between"/>
      </c:valAx>
      <c:spPr>
        <a:noFill/>
        <a:ln w="42770">
          <a:noFill/>
        </a:ln>
      </c:spPr>
    </c:plotArea>
    <c:legend>
      <c:legendPos val="b"/>
      <c:overlay val="0"/>
      <c:spPr>
        <a:noFill/>
        <a:ln w="42642">
          <a:noFill/>
        </a:ln>
      </c:spPr>
      <c:txPr>
        <a:bodyPr rot="0" spcFirstLastPara="1" vertOverflow="ellipsis" vert="horz" wrap="square" anchor="ctr" anchorCtr="1"/>
        <a:lstStyle/>
        <a:p>
          <a:pPr>
            <a:defRPr sz="2004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0.29652</cdr:x>
      <cdr:y>0.25762</cdr:y>
    </cdr:from>
    <cdr:to>
      <cdr:x>0.76255</cdr:x>
      <cdr:y>0.46042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66378" y="1370078"/>
          <a:ext cx="2461846" cy="1078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0.27384</cdr:x>
      <cdr:y>0</cdr:y>
    </cdr:from>
    <cdr:to>
      <cdr:x>0.4712</cdr:x>
      <cdr:y>0.18767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7453" y="0"/>
          <a:ext cx="1677426" cy="937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ru-RU" sz="2500" b="1" dirty="0" smtClean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</a:t>
          </a:r>
        </a:p>
        <a:p xmlns:a="http://schemas.openxmlformats.org/drawingml/2006/main">
          <a:pPr algn="l"/>
          <a:r>
            <a:rPr lang="ru-RU" sz="2500" b="1" dirty="0" smtClean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(млн. рублей)</a:t>
          </a:r>
          <a:endParaRPr lang="ru-RU" sz="2500" b="1" dirty="0">
            <a:solidFill>
              <a:srgbClr val="1483C5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0.63119</cdr:x>
      <cdr:y>0</cdr:y>
    </cdr:from>
    <cdr:to>
      <cdr:x>0.74781</cdr:x>
      <cdr:y>0.19032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948849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500" b="1" dirty="0" smtClean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</a:t>
          </a:r>
        </a:p>
        <a:p xmlns:a="http://schemas.openxmlformats.org/drawingml/2006/main">
          <a:r>
            <a:rPr lang="ru-RU" sz="2500" b="1" dirty="0" smtClean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(млн. рублей)</a:t>
          </a:r>
        </a:p>
        <a:p xmlns:a="http://schemas.openxmlformats.org/drawingml/2006/main">
          <a:endParaRPr lang="ru-RU" sz="2500" b="1" dirty="0">
            <a:solidFill>
              <a:srgbClr val="1483C5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1143000"/>
            <a:ext cx="5245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4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7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36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5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t>18.02.2025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t>18.02.2025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t>18.02.2025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t>18.02.2025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t>18.02.2025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" y="161603"/>
            <a:ext cx="1846857" cy="148135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0" y="1642954"/>
            <a:ext cx="12236928" cy="5556359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21630" y="1989286"/>
            <a:ext cx="12131040" cy="346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599"/>
              </a:lnSpc>
              <a:spcBef>
                <a:spcPts val="900"/>
              </a:spcBef>
              <a:spcAft>
                <a:spcPts val="600"/>
              </a:spcAft>
            </a:pPr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Кировской области </a:t>
            </a:r>
          </a:p>
          <a:p>
            <a:pPr algn="ctr">
              <a:lnSpc>
                <a:spcPts val="5599"/>
              </a:lnSpc>
              <a:spcBef>
                <a:spcPts val="900"/>
              </a:spcBef>
              <a:spcAft>
                <a:spcPts val="600"/>
              </a:spcAft>
            </a:pPr>
            <a:r>
              <a:rPr lang="ru-RU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юстиции»</a:t>
            </a:r>
          </a:p>
          <a:p>
            <a:pPr algn="ctr">
              <a:lnSpc>
                <a:spcPts val="5599"/>
              </a:lnSpc>
              <a:spcBef>
                <a:spcPts val="1800"/>
              </a:spcBef>
              <a:spcAft>
                <a:spcPts val="3000"/>
              </a:spcAft>
            </a:pPr>
            <a:r>
              <a:rPr lang="ru-RU" sz="5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за 2024 год</a:t>
            </a:r>
            <a:endParaRPr lang="ru-RU" sz="5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2440" y="503082"/>
            <a:ext cx="31193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</a:t>
            </a:r>
          </a:p>
          <a:p>
            <a:r>
              <a:rPr lang="ru-RU" sz="280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  <a:endParaRPr lang="ru-RU" sz="280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38" y="6214802"/>
            <a:ext cx="2810500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1350" y="927320"/>
            <a:ext cx="12236928" cy="575638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406098" y="198842"/>
            <a:ext cx="11444525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программа Кировской области «Развитие юстиции»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2</a:t>
            </a:fld>
            <a:endParaRPr lang="ru-RU"/>
          </a:p>
        </p:txBody>
      </p:sp>
      <p:sp>
        <p:nvSpPr>
          <p:cNvPr id="6" name="Google Shape;492;p18">
            <a:extLst>
              <a:ext uri="{FF2B5EF4-FFF2-40B4-BE49-F238E27FC236}">
                <a16:creationId xmlns:a16="http://schemas.microsoft.com/office/drawing/2014/main" id="{2EA327CB-2D2F-B344-AC61-7CBE57B3A1B2}"/>
              </a:ext>
            </a:extLst>
          </p:cNvPr>
          <p:cNvSpPr/>
          <p:nvPr/>
        </p:nvSpPr>
        <p:spPr>
          <a:xfrm>
            <a:off x="406099" y="1037508"/>
            <a:ext cx="5044223" cy="444451"/>
          </a:xfrm>
          <a:prstGeom prst="roundRect">
            <a:avLst>
              <a:gd name="adj" fmla="val 10098"/>
            </a:avLst>
          </a:prstGeom>
          <a:solidFill>
            <a:srgbClr val="1483C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7706">
              <a:lnSpc>
                <a:spcPct val="120000"/>
              </a:lnSpc>
              <a:buClr>
                <a:prstClr val="black"/>
              </a:buClr>
              <a:buSzPts val="1800"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Цель государственной программы</a:t>
            </a:r>
            <a:endParaRPr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9" name="Google Shape;492;p18">
            <a:extLst>
              <a:ext uri="{FF2B5EF4-FFF2-40B4-BE49-F238E27FC236}">
                <a16:creationId xmlns:a16="http://schemas.microsoft.com/office/drawing/2014/main" id="{F2124810-E30B-D545-8735-EBE6B957D6EA}"/>
              </a:ext>
            </a:extLst>
          </p:cNvPr>
          <p:cNvSpPr/>
          <p:nvPr/>
        </p:nvSpPr>
        <p:spPr>
          <a:xfrm>
            <a:off x="406099" y="1687344"/>
            <a:ext cx="5044223" cy="1372848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>
              <a:buClr>
                <a:srgbClr val="C00000"/>
              </a:buClr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верховенства Конституции Российской Федерации и федеральных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законов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5732653" y="1687343"/>
            <a:ext cx="6233746" cy="4287013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285750" lvl="0" indent="-285750"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 укрепление мировой юстиции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области;</a:t>
            </a:r>
          </a:p>
          <a:p>
            <a:pPr marL="285750" lvl="0" indent="-285750"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и доступности предоставления государственных услуг в сфере государственной регистрации актов гражданского состояния на территории Кировской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реализации права граждан Российской Федерации на получение бесплатной юридической помощи на территории Кировской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области;</a:t>
            </a:r>
          </a:p>
          <a:p>
            <a:pPr marL="285750" lvl="0" indent="-285750"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buFont typeface="Wingdings" panose="05000000000000000000" pitchFamily="2" charset="2"/>
              <a:buChar char="Ø"/>
              <a:defRPr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необходимых условий для работы федеральных судов общей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defRPr/>
            </a:pPr>
            <a:endParaRPr lang="ru-RU" sz="1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Google Shape;492;p18">
            <a:extLst>
              <a:ext uri="{FF2B5EF4-FFF2-40B4-BE49-F238E27FC236}">
                <a16:creationId xmlns:a16="http://schemas.microsoft.com/office/drawing/2014/main" id="{44EE9EC4-53D8-DC4C-B10D-18D026D88104}"/>
              </a:ext>
            </a:extLst>
          </p:cNvPr>
          <p:cNvSpPr/>
          <p:nvPr/>
        </p:nvSpPr>
        <p:spPr>
          <a:xfrm>
            <a:off x="5732653" y="1037507"/>
            <a:ext cx="6233745" cy="444451"/>
          </a:xfrm>
          <a:prstGeom prst="roundRect">
            <a:avLst>
              <a:gd name="adj" fmla="val 10098"/>
            </a:avLst>
          </a:prstGeom>
          <a:solidFill>
            <a:srgbClr val="1483C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7706">
              <a:lnSpc>
                <a:spcPct val="120000"/>
              </a:lnSpc>
              <a:buClr>
                <a:prstClr val="black"/>
              </a:buClr>
              <a:buSzPts val="1800"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Основные задачи</a:t>
            </a:r>
            <a:endParaRPr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967" y="3278045"/>
            <a:ext cx="2882069" cy="269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1350" y="927320"/>
            <a:ext cx="12236928" cy="575638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94479" y="171704"/>
            <a:ext cx="12153520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достижении значений показателей государственной программы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3</a:t>
            </a:fld>
            <a:endParaRPr lang="ru-RU"/>
          </a:p>
        </p:txBody>
      </p:sp>
      <p:sp>
        <p:nvSpPr>
          <p:cNvPr id="6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68156" y="1302540"/>
            <a:ext cx="2694908" cy="4319260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судебных актов, опубликованных на официальных сайтах мировых судей Кировской области, от общего количества судебных актов, подлежащих опубликованию.</a:t>
            </a:r>
          </a:p>
        </p:txBody>
      </p:sp>
      <p:sp>
        <p:nvSpPr>
          <p:cNvPr id="8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2856262" y="1302540"/>
            <a:ext cx="3747070" cy="4319260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lvl="0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граждан, использующих механизм получения государственных услуг в сфере государственной регистрации актов гражданского состояния в электронной форме, в общем количестве граждан, обратившихся в органы ЗАГС за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получением государственных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услуг.</a:t>
            </a:r>
          </a:p>
        </p:txBody>
      </p:sp>
      <p:sp>
        <p:nvSpPr>
          <p:cNvPr id="9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6682130" y="1312580"/>
            <a:ext cx="2673437" cy="4309220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компенсации расходов адвокатам,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оказывающим бесплатную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юридическую помощь отдельным категориям граждан РФ на территории Кировской области.</a:t>
            </a:r>
          </a:p>
          <a:p>
            <a:pPr lvl="0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9444179" y="1302540"/>
            <a:ext cx="2705487" cy="4319260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lvl="0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Укомплектованность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списков кандидатов в присяжные заседатели Кировской области для федеральных судов общей юрисдикции.</a:t>
            </a:r>
          </a:p>
          <a:p>
            <a:pPr lvl="0"/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308659" y="4969630"/>
            <a:ext cx="1272287" cy="1203012"/>
          </a:xfrm>
          <a:prstGeom prst="ellipse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Прямоугольник 13"/>
          <p:cNvSpPr/>
          <p:nvPr/>
        </p:nvSpPr>
        <p:spPr>
          <a:xfrm>
            <a:off x="1223391" y="5284723"/>
            <a:ext cx="146196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28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955278" y="4969630"/>
            <a:ext cx="1272287" cy="1203012"/>
          </a:xfrm>
          <a:prstGeom prst="ellipse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Овал 18"/>
          <p:cNvSpPr/>
          <p:nvPr/>
        </p:nvSpPr>
        <p:spPr>
          <a:xfrm>
            <a:off x="7982214" y="4906503"/>
            <a:ext cx="1272287" cy="1203012"/>
          </a:xfrm>
          <a:prstGeom prst="ellipse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Овал 19"/>
          <p:cNvSpPr/>
          <p:nvPr/>
        </p:nvSpPr>
        <p:spPr>
          <a:xfrm>
            <a:off x="10690675" y="4962338"/>
            <a:ext cx="1272287" cy="1203012"/>
          </a:xfrm>
          <a:prstGeom prst="ellipse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Прямоугольник 20"/>
          <p:cNvSpPr/>
          <p:nvPr/>
        </p:nvSpPr>
        <p:spPr>
          <a:xfrm>
            <a:off x="4910926" y="5284723"/>
            <a:ext cx="146196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13,5 %</a:t>
            </a:r>
            <a:endParaRPr lang="ru-RU" sz="28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6021" y="5254484"/>
            <a:ext cx="146196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28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654611" y="5242283"/>
            <a:ext cx="146196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2800" b="1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2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8939B51-BBD8-0846-8D64-49E623B0E4D6}"/>
              </a:ext>
            </a:extLst>
          </p:cNvPr>
          <p:cNvSpPr/>
          <p:nvPr/>
        </p:nvSpPr>
        <p:spPr>
          <a:xfrm>
            <a:off x="0" y="719230"/>
            <a:ext cx="12226110" cy="608279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07486" y="115277"/>
            <a:ext cx="8482771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государственной программы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4</a:t>
            </a:fld>
            <a:endParaRPr lang="ru-RU" dirty="0"/>
          </a:p>
        </p:txBody>
      </p:sp>
      <p:sp>
        <p:nvSpPr>
          <p:cNvPr id="9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176681" y="3010092"/>
            <a:ext cx="3870637" cy="2971675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just"/>
            <a:endParaRPr lang="ru-RU" sz="1400" dirty="0">
              <a:solidFill>
                <a:srgbClr val="153553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1535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b="1" dirty="0"/>
          </a:p>
          <a:p>
            <a:pPr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defRPr/>
            </a:pPr>
            <a:endParaRPr lang="ru-RU" sz="1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4204744" y="3019997"/>
            <a:ext cx="3842894" cy="2971675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just"/>
            <a:endParaRPr lang="ru-RU" sz="1400" dirty="0">
              <a:solidFill>
                <a:srgbClr val="153553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1535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b="1" dirty="0"/>
          </a:p>
          <a:p>
            <a:pPr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defRPr/>
            </a:pPr>
            <a:endParaRPr lang="ru-RU" sz="1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Объект 12"/>
          <p:cNvSpPr txBox="1">
            <a:spLocks/>
          </p:cNvSpPr>
          <p:nvPr/>
        </p:nvSpPr>
        <p:spPr>
          <a:xfrm>
            <a:off x="1350" y="6057016"/>
            <a:ext cx="10521695" cy="1408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1483C5"/>
              </a:buClr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12"/>
          <p:cNvSpPr txBox="1">
            <a:spLocks/>
          </p:cNvSpPr>
          <p:nvPr/>
        </p:nvSpPr>
        <p:spPr>
          <a:xfrm>
            <a:off x="1515836" y="2003651"/>
            <a:ext cx="2363974" cy="562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12"/>
          <p:cNvSpPr txBox="1">
            <a:spLocks/>
          </p:cNvSpPr>
          <p:nvPr/>
        </p:nvSpPr>
        <p:spPr>
          <a:xfrm>
            <a:off x="148720" y="2039920"/>
            <a:ext cx="1325882" cy="4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2"/>
          <p:cNvSpPr txBox="1">
            <a:spLocks/>
          </p:cNvSpPr>
          <p:nvPr/>
        </p:nvSpPr>
        <p:spPr>
          <a:xfrm>
            <a:off x="3873005" y="2094656"/>
            <a:ext cx="2558830" cy="495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бъект 12"/>
          <p:cNvSpPr txBox="1">
            <a:spLocks/>
          </p:cNvSpPr>
          <p:nvPr/>
        </p:nvSpPr>
        <p:spPr>
          <a:xfrm>
            <a:off x="1474602" y="3096774"/>
            <a:ext cx="2363974" cy="562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бъект 12"/>
          <p:cNvSpPr txBox="1">
            <a:spLocks/>
          </p:cNvSpPr>
          <p:nvPr/>
        </p:nvSpPr>
        <p:spPr>
          <a:xfrm>
            <a:off x="554962" y="3382564"/>
            <a:ext cx="3051832" cy="835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ремонт</a:t>
            </a:r>
          </a:p>
          <a:p>
            <a:pPr marL="0" lvl="0" indent="0" algn="ctr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2-х объектов </a:t>
            </a:r>
          </a:p>
          <a:p>
            <a:pPr marL="0" lvl="0" indent="0" algn="ctr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</a:p>
          <a:p>
            <a:pPr marL="0" lvl="0" indent="0" algn="ctr" defTabSz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сумму</a:t>
            </a:r>
          </a:p>
        </p:txBody>
      </p:sp>
      <p:sp>
        <p:nvSpPr>
          <p:cNvPr id="21" name="Объект 12"/>
          <p:cNvSpPr txBox="1">
            <a:spLocks/>
          </p:cNvSpPr>
          <p:nvPr/>
        </p:nvSpPr>
        <p:spPr>
          <a:xfrm>
            <a:off x="138696" y="3186966"/>
            <a:ext cx="1325882" cy="4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бъект 12"/>
          <p:cNvSpPr txBox="1">
            <a:spLocks/>
          </p:cNvSpPr>
          <p:nvPr/>
        </p:nvSpPr>
        <p:spPr>
          <a:xfrm>
            <a:off x="148720" y="4346074"/>
            <a:ext cx="1325882" cy="4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бъект 12"/>
          <p:cNvSpPr txBox="1">
            <a:spLocks/>
          </p:cNvSpPr>
          <p:nvPr/>
        </p:nvSpPr>
        <p:spPr>
          <a:xfrm>
            <a:off x="3890391" y="3218313"/>
            <a:ext cx="2531735" cy="495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бъект 12"/>
          <p:cNvSpPr txBox="1">
            <a:spLocks/>
          </p:cNvSpPr>
          <p:nvPr/>
        </p:nvSpPr>
        <p:spPr>
          <a:xfrm>
            <a:off x="811661" y="5161686"/>
            <a:ext cx="2619381" cy="5672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12 619 600 руб.</a:t>
            </a:r>
            <a:endParaRPr lang="ru-RU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бъект 12"/>
          <p:cNvSpPr txBox="1">
            <a:spLocks/>
          </p:cNvSpPr>
          <p:nvPr/>
        </p:nvSpPr>
        <p:spPr>
          <a:xfrm>
            <a:off x="7624393" y="1997197"/>
            <a:ext cx="2441577" cy="562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Объект 12"/>
          <p:cNvSpPr txBox="1">
            <a:spLocks/>
          </p:cNvSpPr>
          <p:nvPr/>
        </p:nvSpPr>
        <p:spPr>
          <a:xfrm>
            <a:off x="7527943" y="3036011"/>
            <a:ext cx="2432997" cy="562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бъект 12"/>
          <p:cNvSpPr txBox="1">
            <a:spLocks/>
          </p:cNvSpPr>
          <p:nvPr/>
        </p:nvSpPr>
        <p:spPr>
          <a:xfrm>
            <a:off x="4993910" y="3408930"/>
            <a:ext cx="2299653" cy="1314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ремонт 11-ти объектов недвижимости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сумму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бъект 12"/>
          <p:cNvSpPr txBox="1">
            <a:spLocks/>
          </p:cNvSpPr>
          <p:nvPr/>
        </p:nvSpPr>
        <p:spPr>
          <a:xfrm>
            <a:off x="6552818" y="2134459"/>
            <a:ext cx="1325882" cy="4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бъект 12"/>
          <p:cNvSpPr txBox="1">
            <a:spLocks/>
          </p:cNvSpPr>
          <p:nvPr/>
        </p:nvSpPr>
        <p:spPr>
          <a:xfrm>
            <a:off x="6523786" y="3250154"/>
            <a:ext cx="1325882" cy="4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Объект 12"/>
          <p:cNvSpPr txBox="1">
            <a:spLocks/>
          </p:cNvSpPr>
          <p:nvPr/>
        </p:nvSpPr>
        <p:spPr>
          <a:xfrm>
            <a:off x="6515458" y="4482736"/>
            <a:ext cx="1325882" cy="4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Объект 12"/>
          <p:cNvSpPr txBox="1">
            <a:spLocks/>
          </p:cNvSpPr>
          <p:nvPr/>
        </p:nvSpPr>
        <p:spPr>
          <a:xfrm>
            <a:off x="9960940" y="2077847"/>
            <a:ext cx="2174237" cy="550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бъект 12"/>
          <p:cNvSpPr txBox="1">
            <a:spLocks/>
          </p:cNvSpPr>
          <p:nvPr/>
        </p:nvSpPr>
        <p:spPr>
          <a:xfrm>
            <a:off x="9716635" y="3163245"/>
            <a:ext cx="2842165" cy="550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sz="2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бъект 12"/>
          <p:cNvSpPr txBox="1">
            <a:spLocks/>
          </p:cNvSpPr>
          <p:nvPr/>
        </p:nvSpPr>
        <p:spPr>
          <a:xfrm>
            <a:off x="5090243" y="5156176"/>
            <a:ext cx="2925150" cy="550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8 027 700 руб.</a:t>
            </a:r>
            <a:endParaRPr lang="ru-RU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Google Shape;492;p18">
            <a:extLst>
              <a:ext uri="{FF2B5EF4-FFF2-40B4-BE49-F238E27FC236}">
                <a16:creationId xmlns:a16="http://schemas.microsoft.com/office/drawing/2014/main" id="{44EE9EC4-53D8-DC4C-B10D-18D026D88104}"/>
              </a:ext>
            </a:extLst>
          </p:cNvPr>
          <p:cNvSpPr/>
          <p:nvPr/>
        </p:nvSpPr>
        <p:spPr>
          <a:xfrm>
            <a:off x="148719" y="1062257"/>
            <a:ext cx="11914327" cy="562849"/>
          </a:xfrm>
          <a:prstGeom prst="roundRect">
            <a:avLst>
              <a:gd name="adj" fmla="val 10098"/>
            </a:avLst>
          </a:prstGeom>
          <a:solidFill>
            <a:srgbClr val="1483C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defTabSz="1217706">
              <a:buClr>
                <a:prstClr val="black"/>
              </a:buClr>
              <a:buSzPts val="1800"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Задача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: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 развитие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и укрепление мировой юстиции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в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Кировской области</a:t>
            </a:r>
            <a:endParaRPr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696" y="1800720"/>
            <a:ext cx="11917666" cy="496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706">
              <a:lnSpc>
                <a:spcPct val="120000"/>
              </a:lnSpc>
              <a:buClr>
                <a:prstClr val="black"/>
              </a:buClr>
              <a:buSzPts val="1800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КПМ «Обеспечение деятельности мировых судей»</a:t>
            </a:r>
          </a:p>
        </p:txBody>
      </p:sp>
      <p:sp>
        <p:nvSpPr>
          <p:cNvPr id="35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8222403" y="3012501"/>
            <a:ext cx="3840643" cy="2955661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just"/>
            <a:endParaRPr lang="ru-RU" sz="1400" dirty="0">
              <a:solidFill>
                <a:srgbClr val="153553"/>
              </a:solidFill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algn="ctr"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defRPr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Организовано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дополнительного профессионального образования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мировыми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судьями Кировской области</a:t>
            </a:r>
          </a:p>
          <a:p>
            <a:pPr defTabSz="1212842">
              <a:lnSpc>
                <a:spcPct val="120000"/>
              </a:lnSpc>
              <a:spcBef>
                <a:spcPts val="300"/>
              </a:spcBef>
              <a:buClr>
                <a:prstClr val="black"/>
              </a:buClr>
              <a:buSzPts val="1800"/>
              <a:defRPr/>
            </a:pPr>
            <a:endParaRPr lang="ru-RU" sz="1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8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8939B51-BBD8-0846-8D64-49E623B0E4D6}"/>
              </a:ext>
            </a:extLst>
          </p:cNvPr>
          <p:cNvSpPr/>
          <p:nvPr/>
        </p:nvSpPr>
        <p:spPr>
          <a:xfrm>
            <a:off x="0" y="858362"/>
            <a:ext cx="12236928" cy="563348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90541" y="70356"/>
            <a:ext cx="11844829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государственной программы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5</a:t>
            </a:fld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5"/>
          <a:stretch/>
        </p:blipFill>
        <p:spPr bwMode="auto">
          <a:xfrm>
            <a:off x="90541" y="2760705"/>
            <a:ext cx="6623080" cy="4295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48421830"/>
              </p:ext>
            </p:extLst>
          </p:nvPr>
        </p:nvGraphicFramePr>
        <p:xfrm>
          <a:off x="7105542" y="777668"/>
          <a:ext cx="8052380" cy="6253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Google Shape;492;p18">
            <a:extLst>
              <a:ext uri="{FF2B5EF4-FFF2-40B4-BE49-F238E27FC236}">
                <a16:creationId xmlns:a16="http://schemas.microsoft.com/office/drawing/2014/main" id="{2EA327CB-2D2F-B344-AC61-7CBE57B3A1B2}"/>
              </a:ext>
            </a:extLst>
          </p:cNvPr>
          <p:cNvSpPr/>
          <p:nvPr/>
        </p:nvSpPr>
        <p:spPr>
          <a:xfrm>
            <a:off x="90541" y="673765"/>
            <a:ext cx="11960782" cy="1219119"/>
          </a:xfrm>
          <a:prstGeom prst="roundRect">
            <a:avLst>
              <a:gd name="adj" fmla="val 10098"/>
            </a:avLst>
          </a:prstGeom>
          <a:solidFill>
            <a:srgbClr val="1483C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defTabSz="1217706">
              <a:buClr>
                <a:prstClr val="black"/>
              </a:buClr>
              <a:buSzPts val="1800"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Задача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: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 повышение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качества и доступности предоставления государственных услуг в сфере государственной регистрации актов гражданского состояния на территории Кировской области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61910" y="6199644"/>
            <a:ext cx="67081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</a:t>
            </a:r>
            <a:r>
              <a:rPr lang="ru-RU" sz="2100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40 309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актов гражданского состояния, исполнено </a:t>
            </a:r>
            <a:r>
              <a:rPr lang="ru-RU" sz="2100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200 269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 значимых действий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541" y="2007553"/>
            <a:ext cx="117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КПМ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«Осуществление государственной регистрации актов гражданского состояния»</a:t>
            </a:r>
          </a:p>
        </p:txBody>
      </p:sp>
    </p:spTree>
    <p:extLst>
      <p:ext uri="{BB962C8B-B14F-4D97-AF65-F5344CB8AC3E}">
        <p14:creationId xmlns:p14="http://schemas.microsoft.com/office/powerpoint/2010/main" val="525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8939B51-BBD8-0846-8D64-49E623B0E4D6}"/>
              </a:ext>
            </a:extLst>
          </p:cNvPr>
          <p:cNvSpPr/>
          <p:nvPr/>
        </p:nvSpPr>
        <p:spPr>
          <a:xfrm>
            <a:off x="2697" y="1215054"/>
            <a:ext cx="12236928" cy="564929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6214" y="83461"/>
            <a:ext cx="121272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государственной программы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6</a:t>
            </a:fld>
            <a:endParaRPr lang="ru-RU"/>
          </a:p>
        </p:txBody>
      </p:sp>
      <p:sp>
        <p:nvSpPr>
          <p:cNvPr id="12" name="Google Shape;492;p18">
            <a:extLst>
              <a:ext uri="{FF2B5EF4-FFF2-40B4-BE49-F238E27FC236}">
                <a16:creationId xmlns:a16="http://schemas.microsoft.com/office/drawing/2014/main" id="{2EA327CB-2D2F-B344-AC61-7CBE57B3A1B2}"/>
              </a:ext>
            </a:extLst>
          </p:cNvPr>
          <p:cNvSpPr/>
          <p:nvPr/>
        </p:nvSpPr>
        <p:spPr>
          <a:xfrm>
            <a:off x="56214" y="809571"/>
            <a:ext cx="11757426" cy="847139"/>
          </a:xfrm>
          <a:prstGeom prst="roundRect">
            <a:avLst>
              <a:gd name="adj" fmla="val 10098"/>
            </a:avLst>
          </a:prstGeom>
          <a:solidFill>
            <a:srgbClr val="1483C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содействие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реализации права граждан Российской Федерации на получение бесплатной юридической помощи на территории Кировской области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078" y="1772778"/>
            <a:ext cx="11396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7706">
              <a:buClr>
                <a:prstClr val="black"/>
              </a:buClr>
              <a:buSzPts val="1800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КПМ «Обеспечение верховенства закона и защиты прав и свобод человека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defTabSz="1217706">
              <a:buClr>
                <a:prstClr val="black"/>
              </a:buClr>
              <a:buSzPts val="1800"/>
              <a:defRPr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гражданина»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078" y="2753293"/>
            <a:ext cx="461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Бесплатная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юридическая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оказана:</a:t>
            </a:r>
          </a:p>
        </p:txBody>
      </p:sp>
      <p:graphicFrame>
        <p:nvGraphicFramePr>
          <p:cNvPr id="16" name="Объект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670818"/>
              </p:ext>
            </p:extLst>
          </p:nvPr>
        </p:nvGraphicFramePr>
        <p:xfrm>
          <a:off x="0" y="2394051"/>
          <a:ext cx="12183414" cy="5718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280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8939B51-BBD8-0846-8D64-49E623B0E4D6}"/>
              </a:ext>
            </a:extLst>
          </p:cNvPr>
          <p:cNvSpPr/>
          <p:nvPr/>
        </p:nvSpPr>
        <p:spPr>
          <a:xfrm>
            <a:off x="0" y="1109472"/>
            <a:ext cx="12238278" cy="557423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11078" y="66099"/>
            <a:ext cx="11678567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государственной программы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Google Shape;492;p18">
            <a:extLst>
              <a:ext uri="{FF2B5EF4-FFF2-40B4-BE49-F238E27FC236}">
                <a16:creationId xmlns:a16="http://schemas.microsoft.com/office/drawing/2014/main" id="{BC500CB7-327C-094C-949B-97131B6946BA}"/>
              </a:ext>
            </a:extLst>
          </p:cNvPr>
          <p:cNvSpPr/>
          <p:nvPr/>
        </p:nvSpPr>
        <p:spPr>
          <a:xfrm>
            <a:off x="101027" y="2117508"/>
            <a:ext cx="11797896" cy="3218273"/>
          </a:xfrm>
          <a:prstGeom prst="roundRect">
            <a:avLst>
              <a:gd name="adj" fmla="val 4593"/>
            </a:avLst>
          </a:prstGeom>
          <a:solidFill>
            <a:schemeClr val="bg1"/>
          </a:solidFill>
          <a:ln w="25400" cap="flat" cmpd="sng">
            <a:solidFill>
              <a:srgbClr val="1483C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endParaRPr lang="ru-RU" sz="1600" dirty="0">
              <a:solidFill>
                <a:srgbClr val="15355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492" y="5542281"/>
            <a:ext cx="1149568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внесены изменения и дополнения в общие и запасные списки кандидатов в присяжные заседатели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количестве     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кандидатов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Объект 4"/>
          <p:cNvSpPr txBox="1">
            <a:spLocks/>
          </p:cNvSpPr>
          <p:nvPr/>
        </p:nvSpPr>
        <p:spPr>
          <a:xfrm>
            <a:off x="4814730" y="5834282"/>
            <a:ext cx="1304100" cy="51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600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3 498</a:t>
            </a:r>
            <a:endParaRPr lang="ru-RU" sz="36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4"/>
          <p:cNvSpPr>
            <a:spLocks noGrp="1"/>
          </p:cNvSpPr>
          <p:nvPr>
            <p:ph idx="1"/>
          </p:nvPr>
        </p:nvSpPr>
        <p:spPr>
          <a:xfrm>
            <a:off x="2722522" y="2428657"/>
            <a:ext cx="7789706" cy="2958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кандидатов для Кировского областного суда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кандидатов для районных судов Кировской области</a:t>
            </a: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андидатов для Центрального окружного военного суда и Пермского гарнизонного военного суда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4"/>
          <p:cNvSpPr txBox="1">
            <a:spLocks/>
          </p:cNvSpPr>
          <p:nvPr/>
        </p:nvSpPr>
        <p:spPr>
          <a:xfrm>
            <a:off x="748629" y="2356714"/>
            <a:ext cx="1872867" cy="51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4400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13 800</a:t>
            </a:r>
            <a:endParaRPr lang="ru-RU" sz="4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4"/>
          <p:cNvSpPr txBox="1">
            <a:spLocks/>
          </p:cNvSpPr>
          <p:nvPr/>
        </p:nvSpPr>
        <p:spPr>
          <a:xfrm>
            <a:off x="748628" y="3235483"/>
            <a:ext cx="1872867" cy="51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4400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13 750</a:t>
            </a:r>
            <a:endParaRPr lang="ru-RU" sz="4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ъект 4"/>
          <p:cNvSpPr txBox="1">
            <a:spLocks/>
          </p:cNvSpPr>
          <p:nvPr/>
        </p:nvSpPr>
        <p:spPr>
          <a:xfrm>
            <a:off x="748629" y="4167725"/>
            <a:ext cx="1872867" cy="516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4400" b="1" dirty="0" smtClean="0"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5 005</a:t>
            </a:r>
            <a:endParaRPr lang="ru-RU" sz="4400" b="1" dirty="0"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Google Shape;492;p18">
            <a:extLst>
              <a:ext uri="{FF2B5EF4-FFF2-40B4-BE49-F238E27FC236}">
                <a16:creationId xmlns:a16="http://schemas.microsoft.com/office/drawing/2014/main" id="{2EA327CB-2D2F-B344-AC61-7CBE57B3A1B2}"/>
              </a:ext>
            </a:extLst>
          </p:cNvPr>
          <p:cNvSpPr/>
          <p:nvPr/>
        </p:nvSpPr>
        <p:spPr>
          <a:xfrm>
            <a:off x="54865" y="679118"/>
            <a:ext cx="12128547" cy="537644"/>
          </a:xfrm>
          <a:prstGeom prst="roundRect">
            <a:avLst>
              <a:gd name="adj" fmla="val 10098"/>
            </a:avLst>
          </a:prstGeom>
          <a:solidFill>
            <a:srgbClr val="1483C5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r>
              <a:rPr lang="ru-RU" sz="22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en-US" sz="22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25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необходимых условий для работы федеральных судов общей юрисдикции</a:t>
            </a:r>
            <a:endParaRPr lang="ru-RU" sz="225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5" y="1405753"/>
            <a:ext cx="12342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КПМ «Обеспечение верховенства закона и защиты прав и свобод человека и гражданина»</a:t>
            </a:r>
          </a:p>
        </p:txBody>
      </p:sp>
    </p:spTree>
    <p:extLst>
      <p:ext uri="{BB962C8B-B14F-4D97-AF65-F5344CB8AC3E}">
        <p14:creationId xmlns:p14="http://schemas.microsoft.com/office/powerpoint/2010/main" val="30748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8939B51-BBD8-0846-8D64-49E623B0E4D6}"/>
              </a:ext>
            </a:extLst>
          </p:cNvPr>
          <p:cNvSpPr/>
          <p:nvPr/>
        </p:nvSpPr>
        <p:spPr>
          <a:xfrm>
            <a:off x="2697" y="786183"/>
            <a:ext cx="12236928" cy="577074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8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255644" y="131803"/>
            <a:ext cx="10891379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Объемы и источники финансирования государственной программы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10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290905"/>
              </p:ext>
            </p:extLst>
          </p:nvPr>
        </p:nvGraphicFramePr>
        <p:xfrm>
          <a:off x="649351" y="1251285"/>
          <a:ext cx="9371842" cy="580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715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" y="0"/>
            <a:ext cx="1846857" cy="1481352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8939B51-BBD8-0846-8D64-49E623B0E4D6}"/>
              </a:ext>
            </a:extLst>
          </p:cNvPr>
          <p:cNvSpPr/>
          <p:nvPr/>
        </p:nvSpPr>
        <p:spPr>
          <a:xfrm>
            <a:off x="2697" y="1415057"/>
            <a:ext cx="12236928" cy="501698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37097" y="3122504"/>
            <a:ext cx="1016812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0"/>
                <a:solidFill>
                  <a:srgbClr val="1483C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600" b="1" cap="none" spc="0" dirty="0">
              <a:ln w="0"/>
              <a:solidFill>
                <a:srgbClr val="1483C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2440" y="336516"/>
            <a:ext cx="311938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</a:t>
            </a:r>
          </a:p>
          <a:p>
            <a:r>
              <a:rPr lang="ru-RU" sz="2800" cap="none" spc="0" dirty="0" smtClean="0">
                <a:ln w="0"/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Кировской области</a:t>
            </a:r>
            <a:endParaRPr lang="ru-RU" sz="2800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7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10568</TotalTime>
  <Words>463</Words>
  <Application>Microsoft Office PowerPoint</Application>
  <PresentationFormat>Произвольный</PresentationFormat>
  <Paragraphs>89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Зорина</cp:lastModifiedBy>
  <cp:revision>153</cp:revision>
  <cp:lastPrinted>2025-02-18T08:06:38Z</cp:lastPrinted>
  <dcterms:created xsi:type="dcterms:W3CDTF">2019-09-18T12:34:40Z</dcterms:created>
  <dcterms:modified xsi:type="dcterms:W3CDTF">2025-02-18T08:06:40Z</dcterms:modified>
</cp:coreProperties>
</file>